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27"/>
    <p:sldId id="257" r:id="rId28"/>
    <p:sldId id="258" r:id="rId29"/>
    <p:sldId id="259" r:id="rId30"/>
    <p:sldId id="260" r:id="rId31"/>
    <p:sldId id="261" r:id="rId32"/>
    <p:sldId id="262" r:id="rId33"/>
    <p:sldId id="263" r:id="rId34"/>
    <p:sldId id="264" r:id="rId35"/>
    <p:sldId id="265" r:id="rId36"/>
    <p:sldId id="266" r:id="rId37"/>
    <p:sldId id="267" r:id="rId38"/>
    <p:sldId id="268" r:id="rId39"/>
    <p:sldId id="269" r:id="rId40"/>
    <p:sldId id="270" r:id="rId41"/>
    <p:sldId id="271" r:id="rId42"/>
    <p:sldId id="272" r:id="rId43"/>
    <p:sldId id="273" r:id="rId44"/>
    <p:sldId id="274" r:id="rId45"/>
    <p:sldId id="275" r:id="rId46"/>
    <p:sldId id="276" r:id="rId47"/>
    <p:sldId id="277" r:id="rId48"/>
    <p:sldId id="278" r:id="rId49"/>
    <p:sldId id="279" r:id="rId50"/>
    <p:sldId id="280" r:id="rId51"/>
    <p:sldId id="281" r:id="rId52"/>
    <p:sldId id="282" r:id="rId53"/>
    <p:sldId id="283" r:id="rId54"/>
    <p:sldId id="284" r:id="rId55"/>
    <p:sldId id="285" r:id="rId56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Open Sans Extra Bold" charset="1" panose="020B0906030804020204"/>
      <p:regular r:id="rId10"/>
    </p:embeddedFont>
    <p:embeddedFont>
      <p:font typeface="Open Sans Extra Bold Italics" charset="1" panose="020B0906030804020204"/>
      <p:regular r:id="rId11"/>
    </p:embeddedFont>
    <p:embeddedFont>
      <p:font typeface="Moontime" charset="1" panose="00000000000000000000"/>
      <p:regular r:id="rId12"/>
    </p:embeddedFont>
    <p:embeddedFont>
      <p:font typeface="Bobby Jones" charset="1" panose="00000000000000000000"/>
      <p:regular r:id="rId13"/>
    </p:embeddedFont>
    <p:embeddedFont>
      <p:font typeface="Gladiola" charset="1" panose="00000500000000000000"/>
      <p:regular r:id="rId14"/>
    </p:embeddedFont>
    <p:embeddedFont>
      <p:font typeface="Hobo" charset="1" panose="04040505020C02020802"/>
      <p:regular r:id="rId15"/>
    </p:embeddedFont>
    <p:embeddedFont>
      <p:font typeface="Canva Sans" charset="1" panose="020B0503030501040103"/>
      <p:regular r:id="rId16"/>
    </p:embeddedFont>
    <p:embeddedFont>
      <p:font typeface="Canva Sans Bold" charset="1" panose="020B0803030501040103"/>
      <p:regular r:id="rId17"/>
    </p:embeddedFont>
    <p:embeddedFont>
      <p:font typeface="Canva Sans Italics" charset="1" panose="020B0503030501040103"/>
      <p:regular r:id="rId18"/>
    </p:embeddedFont>
    <p:embeddedFont>
      <p:font typeface="Canva Sans Bold Italics" charset="1" panose="020B0803030501040103"/>
      <p:regular r:id="rId19"/>
    </p:embeddedFont>
    <p:embeddedFont>
      <p:font typeface="Canva Sans Medium" charset="1" panose="020B0603030501040103"/>
      <p:regular r:id="rId20"/>
    </p:embeddedFont>
    <p:embeddedFont>
      <p:font typeface="Canva Sans Medium Italics" charset="1" panose="020B0603030501040103"/>
      <p:regular r:id="rId21"/>
    </p:embeddedFont>
    <p:embeddedFont>
      <p:font typeface="Quicksand" charset="1" panose="00000000000000000000"/>
      <p:regular r:id="rId22"/>
    </p:embeddedFont>
    <p:embeddedFont>
      <p:font typeface="Quicksand Bold" charset="1" panose="00000000000000000000"/>
      <p:regular r:id="rId23"/>
    </p:embeddedFont>
    <p:embeddedFont>
      <p:font typeface="Quicksand Light" charset="1" panose="00000000000000000000"/>
      <p:regular r:id="rId24"/>
    </p:embeddedFont>
    <p:embeddedFont>
      <p:font typeface="Quicksand Medium" charset="1" panose="00000000000000000000"/>
      <p:regular r:id="rId25"/>
    </p:embeddedFont>
    <p:embeddedFont>
      <p:font typeface="Quicksand Semi-Bold" charset="1" panose="0000000000000000000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slides/slide1.xml" Type="http://schemas.openxmlformats.org/officeDocument/2006/relationships/slide"/><Relationship Id="rId28" Target="slides/slide2.xml" Type="http://schemas.openxmlformats.org/officeDocument/2006/relationships/slide"/><Relationship Id="rId29" Target="slides/slide3.xml" Type="http://schemas.openxmlformats.org/officeDocument/2006/relationships/slide"/><Relationship Id="rId3" Target="viewProps.xml" Type="http://schemas.openxmlformats.org/officeDocument/2006/relationships/viewProps"/><Relationship Id="rId30" Target="slides/slide4.xml" Type="http://schemas.openxmlformats.org/officeDocument/2006/relationships/slide"/><Relationship Id="rId31" Target="slides/slide5.xml" Type="http://schemas.openxmlformats.org/officeDocument/2006/relationships/slide"/><Relationship Id="rId32" Target="slides/slide6.xml" Type="http://schemas.openxmlformats.org/officeDocument/2006/relationships/slide"/><Relationship Id="rId33" Target="slides/slide7.xml" Type="http://schemas.openxmlformats.org/officeDocument/2006/relationships/slide"/><Relationship Id="rId34" Target="slides/slide8.xml" Type="http://schemas.openxmlformats.org/officeDocument/2006/relationships/slide"/><Relationship Id="rId35" Target="slides/slide9.xml" Type="http://schemas.openxmlformats.org/officeDocument/2006/relationships/slide"/><Relationship Id="rId36" Target="slides/slide10.xml" Type="http://schemas.openxmlformats.org/officeDocument/2006/relationships/slide"/><Relationship Id="rId37" Target="slides/slide11.xml" Type="http://schemas.openxmlformats.org/officeDocument/2006/relationships/slide"/><Relationship Id="rId38" Target="slides/slide12.xml" Type="http://schemas.openxmlformats.org/officeDocument/2006/relationships/slide"/><Relationship Id="rId39" Target="slides/slide13.xml" Type="http://schemas.openxmlformats.org/officeDocument/2006/relationships/slide"/><Relationship Id="rId4" Target="theme/theme1.xml" Type="http://schemas.openxmlformats.org/officeDocument/2006/relationships/theme"/><Relationship Id="rId40" Target="slides/slide14.xml" Type="http://schemas.openxmlformats.org/officeDocument/2006/relationships/slide"/><Relationship Id="rId41" Target="slides/slide15.xml" Type="http://schemas.openxmlformats.org/officeDocument/2006/relationships/slide"/><Relationship Id="rId42" Target="slides/slide16.xml" Type="http://schemas.openxmlformats.org/officeDocument/2006/relationships/slide"/><Relationship Id="rId43" Target="slides/slide17.xml" Type="http://schemas.openxmlformats.org/officeDocument/2006/relationships/slide"/><Relationship Id="rId44" Target="slides/slide18.xml" Type="http://schemas.openxmlformats.org/officeDocument/2006/relationships/slide"/><Relationship Id="rId45" Target="slides/slide19.xml" Type="http://schemas.openxmlformats.org/officeDocument/2006/relationships/slide"/><Relationship Id="rId46" Target="slides/slide20.xml" Type="http://schemas.openxmlformats.org/officeDocument/2006/relationships/slide"/><Relationship Id="rId47" Target="slides/slide21.xml" Type="http://schemas.openxmlformats.org/officeDocument/2006/relationships/slide"/><Relationship Id="rId48" Target="slides/slide22.xml" Type="http://schemas.openxmlformats.org/officeDocument/2006/relationships/slide"/><Relationship Id="rId49" Target="slides/slide23.xml" Type="http://schemas.openxmlformats.org/officeDocument/2006/relationships/slide"/><Relationship Id="rId5" Target="tableStyles.xml" Type="http://schemas.openxmlformats.org/officeDocument/2006/relationships/tableStyles"/><Relationship Id="rId50" Target="slides/slide24.xml" Type="http://schemas.openxmlformats.org/officeDocument/2006/relationships/slide"/><Relationship Id="rId51" Target="slides/slide25.xml" Type="http://schemas.openxmlformats.org/officeDocument/2006/relationships/slide"/><Relationship Id="rId52" Target="slides/slide26.xml" Type="http://schemas.openxmlformats.org/officeDocument/2006/relationships/slide"/><Relationship Id="rId53" Target="slides/slide27.xml" Type="http://schemas.openxmlformats.org/officeDocument/2006/relationships/slide"/><Relationship Id="rId54" Target="slides/slide28.xml" Type="http://schemas.openxmlformats.org/officeDocument/2006/relationships/slide"/><Relationship Id="rId55" Target="slides/slide29.xml" Type="http://schemas.openxmlformats.org/officeDocument/2006/relationships/slide"/><Relationship Id="rId56" Target="slides/slide30.xml" Type="http://schemas.openxmlformats.org/officeDocument/2006/relationships/slide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6.png" Type="http://schemas.openxmlformats.org/officeDocument/2006/relationships/image"/><Relationship Id="rId11" Target="../media/image27.svg" Type="http://schemas.openxmlformats.org/officeDocument/2006/relationships/image"/><Relationship Id="rId12" Target="../media/image28.png" Type="http://schemas.openxmlformats.org/officeDocument/2006/relationships/image"/><Relationship Id="rId13" Target="../media/image29.svg" Type="http://schemas.openxmlformats.org/officeDocument/2006/relationships/image"/><Relationship Id="rId14" Target="../media/image30.png" Type="http://schemas.openxmlformats.org/officeDocument/2006/relationships/image"/><Relationship Id="rId15" Target="../media/image31.svg" Type="http://schemas.openxmlformats.org/officeDocument/2006/relationships/image"/><Relationship Id="rId16" Target="../media/image32.png" Type="http://schemas.openxmlformats.org/officeDocument/2006/relationships/image"/><Relationship Id="rId17" Target="../media/image33.svg" Type="http://schemas.openxmlformats.org/officeDocument/2006/relationships/image"/><Relationship Id="rId18" Target="../media/image34.png" Type="http://schemas.openxmlformats.org/officeDocument/2006/relationships/image"/><Relationship Id="rId19" Target="../media/image35.svg" Type="http://schemas.openxmlformats.org/officeDocument/2006/relationships/image"/><Relationship Id="rId2" Target="../media/image18.jpeg" Type="http://schemas.openxmlformats.org/officeDocument/2006/relationships/image"/><Relationship Id="rId3" Target="../media/image19.png" Type="http://schemas.openxmlformats.org/officeDocument/2006/relationships/image"/><Relationship Id="rId4" Target="../media/image20.png" Type="http://schemas.openxmlformats.org/officeDocument/2006/relationships/image"/><Relationship Id="rId5" Target="../media/image21.svg" Type="http://schemas.openxmlformats.org/officeDocument/2006/relationships/image"/><Relationship Id="rId6" Target="../media/image22.png" Type="http://schemas.openxmlformats.org/officeDocument/2006/relationships/image"/><Relationship Id="rId7" Target="../media/image23.svg" Type="http://schemas.openxmlformats.org/officeDocument/2006/relationships/image"/><Relationship Id="rId8" Target="../media/image24.png" Type="http://schemas.openxmlformats.org/officeDocument/2006/relationships/image"/><Relationship Id="rId9" Target="../media/image25.sv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6.jpeg" Type="http://schemas.openxmlformats.org/officeDocument/2006/relationships/image"/><Relationship Id="rId3" Target="../media/image37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1.svg" Type="http://schemas.openxmlformats.org/officeDocument/2006/relationships/image"/><Relationship Id="rId11" Target="../media/image32.png" Type="http://schemas.openxmlformats.org/officeDocument/2006/relationships/image"/><Relationship Id="rId12" Target="../media/image33.svg" Type="http://schemas.openxmlformats.org/officeDocument/2006/relationships/image"/><Relationship Id="rId2" Target="../media/image36.jpeg" Type="http://schemas.openxmlformats.org/officeDocument/2006/relationships/image"/><Relationship Id="rId3" Target="../media/image22.png" Type="http://schemas.openxmlformats.org/officeDocument/2006/relationships/image"/><Relationship Id="rId4" Target="../media/image23.svg" Type="http://schemas.openxmlformats.org/officeDocument/2006/relationships/image"/><Relationship Id="rId5" Target="../media/image24.png" Type="http://schemas.openxmlformats.org/officeDocument/2006/relationships/image"/><Relationship Id="rId6" Target="../media/image25.svg" Type="http://schemas.openxmlformats.org/officeDocument/2006/relationships/image"/><Relationship Id="rId7" Target="../media/image26.png" Type="http://schemas.openxmlformats.org/officeDocument/2006/relationships/image"/><Relationship Id="rId8" Target="../media/image27.svg" Type="http://schemas.openxmlformats.org/officeDocument/2006/relationships/image"/><Relationship Id="rId9" Target="../media/image30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8.jpeg" Type="http://schemas.openxmlformats.org/officeDocument/2006/relationships/image"/><Relationship Id="rId3" Target="../media/image39.jpe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6.jpeg" Type="http://schemas.openxmlformats.org/officeDocument/2006/relationships/image"/><Relationship Id="rId3" Target="../media/image40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1.svg" Type="http://schemas.openxmlformats.org/officeDocument/2006/relationships/image"/><Relationship Id="rId11" Target="../media/image32.png" Type="http://schemas.openxmlformats.org/officeDocument/2006/relationships/image"/><Relationship Id="rId12" Target="../media/image33.svg" Type="http://schemas.openxmlformats.org/officeDocument/2006/relationships/image"/><Relationship Id="rId2" Target="../media/image36.jpeg" Type="http://schemas.openxmlformats.org/officeDocument/2006/relationships/image"/><Relationship Id="rId3" Target="../media/image22.png" Type="http://schemas.openxmlformats.org/officeDocument/2006/relationships/image"/><Relationship Id="rId4" Target="../media/image23.svg" Type="http://schemas.openxmlformats.org/officeDocument/2006/relationships/image"/><Relationship Id="rId5" Target="../media/image24.png" Type="http://schemas.openxmlformats.org/officeDocument/2006/relationships/image"/><Relationship Id="rId6" Target="../media/image25.svg" Type="http://schemas.openxmlformats.org/officeDocument/2006/relationships/image"/><Relationship Id="rId7" Target="../media/image26.png" Type="http://schemas.openxmlformats.org/officeDocument/2006/relationships/image"/><Relationship Id="rId8" Target="../media/image27.svg" Type="http://schemas.openxmlformats.org/officeDocument/2006/relationships/image"/><Relationship Id="rId9" Target="../media/image30.pn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6.jpeg" Type="http://schemas.openxmlformats.org/officeDocument/2006/relationships/image"/><Relationship Id="rId3" Target="../media/image41.pn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9.svg" Type="http://schemas.openxmlformats.org/officeDocument/2006/relationships/image"/><Relationship Id="rId11" Target="../media/image50.png" Type="http://schemas.openxmlformats.org/officeDocument/2006/relationships/image"/><Relationship Id="rId12" Target="../media/image51.svg" Type="http://schemas.openxmlformats.org/officeDocument/2006/relationships/image"/><Relationship Id="rId13" Target="../media/image22.png" Type="http://schemas.openxmlformats.org/officeDocument/2006/relationships/image"/><Relationship Id="rId14" Target="../media/image23.svg" Type="http://schemas.openxmlformats.org/officeDocument/2006/relationships/image"/><Relationship Id="rId15" Target="../media/image30.png" Type="http://schemas.openxmlformats.org/officeDocument/2006/relationships/image"/><Relationship Id="rId16" Target="../media/image31.svg" Type="http://schemas.openxmlformats.org/officeDocument/2006/relationships/image"/><Relationship Id="rId17" Target="../media/image24.png" Type="http://schemas.openxmlformats.org/officeDocument/2006/relationships/image"/><Relationship Id="rId18" Target="../media/image25.svg" Type="http://schemas.openxmlformats.org/officeDocument/2006/relationships/image"/><Relationship Id="rId2" Target="../media/image18.jpeg" Type="http://schemas.openxmlformats.org/officeDocument/2006/relationships/image"/><Relationship Id="rId3" Target="../media/image42.png" Type="http://schemas.openxmlformats.org/officeDocument/2006/relationships/image"/><Relationship Id="rId4" Target="../media/image43.svg" Type="http://schemas.openxmlformats.org/officeDocument/2006/relationships/image"/><Relationship Id="rId5" Target="../media/image44.png" Type="http://schemas.openxmlformats.org/officeDocument/2006/relationships/image"/><Relationship Id="rId6" Target="../media/image45.svg" Type="http://schemas.openxmlformats.org/officeDocument/2006/relationships/image"/><Relationship Id="rId7" Target="../media/image46.png" Type="http://schemas.openxmlformats.org/officeDocument/2006/relationships/image"/><Relationship Id="rId8" Target="../media/image47.svg" Type="http://schemas.openxmlformats.org/officeDocument/2006/relationships/image"/><Relationship Id="rId9" Target="../media/image48.pn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6.jpeg" Type="http://schemas.openxmlformats.org/officeDocument/2006/relationships/image"/><Relationship Id="rId3" Target="../media/image52.pn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5.svg" Type="http://schemas.openxmlformats.org/officeDocument/2006/relationships/image"/><Relationship Id="rId11" Target="../media/image26.png" Type="http://schemas.openxmlformats.org/officeDocument/2006/relationships/image"/><Relationship Id="rId12" Target="../media/image27.svg" Type="http://schemas.openxmlformats.org/officeDocument/2006/relationships/image"/><Relationship Id="rId13" Target="../media/image28.png" Type="http://schemas.openxmlformats.org/officeDocument/2006/relationships/image"/><Relationship Id="rId14" Target="../media/image29.svg" Type="http://schemas.openxmlformats.org/officeDocument/2006/relationships/image"/><Relationship Id="rId15" Target="../media/image30.png" Type="http://schemas.openxmlformats.org/officeDocument/2006/relationships/image"/><Relationship Id="rId16" Target="../media/image31.svg" Type="http://schemas.openxmlformats.org/officeDocument/2006/relationships/image"/><Relationship Id="rId17" Target="../media/image32.png" Type="http://schemas.openxmlformats.org/officeDocument/2006/relationships/image"/><Relationship Id="rId18" Target="../media/image33.svg" Type="http://schemas.openxmlformats.org/officeDocument/2006/relationships/image"/><Relationship Id="rId2" Target="../media/image18.jpeg" Type="http://schemas.openxmlformats.org/officeDocument/2006/relationships/image"/><Relationship Id="rId3" Target="../media/image20.png" Type="http://schemas.openxmlformats.org/officeDocument/2006/relationships/image"/><Relationship Id="rId4" Target="../media/image21.svg" Type="http://schemas.openxmlformats.org/officeDocument/2006/relationships/image"/><Relationship Id="rId5" Target="../media/image22.png" Type="http://schemas.openxmlformats.org/officeDocument/2006/relationships/image"/><Relationship Id="rId6" Target="../media/image23.svg" Type="http://schemas.openxmlformats.org/officeDocument/2006/relationships/image"/><Relationship Id="rId7" Target="../media/image24.png" Type="http://schemas.openxmlformats.org/officeDocument/2006/relationships/image"/><Relationship Id="rId8" Target="../media/image25.svg" Type="http://schemas.openxmlformats.org/officeDocument/2006/relationships/image"/><Relationship Id="rId9" Target="../media/image34.pn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3.pn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4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5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904522" y="1448682"/>
            <a:ext cx="6041028" cy="7389637"/>
          </a:xfrm>
          <a:custGeom>
            <a:avLst/>
            <a:gdLst/>
            <a:ahLst/>
            <a:cxnLst/>
            <a:rect r="r" b="b" t="t" l="l"/>
            <a:pathLst>
              <a:path h="7389637" w="6041028">
                <a:moveTo>
                  <a:pt x="0" y="0"/>
                </a:moveTo>
                <a:lnTo>
                  <a:pt x="6041028" y="0"/>
                </a:lnTo>
                <a:lnTo>
                  <a:pt x="6041028" y="7389636"/>
                </a:lnTo>
                <a:lnTo>
                  <a:pt x="0" y="73896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21678" y="8836459"/>
            <a:ext cx="4941516" cy="3170816"/>
          </a:xfrm>
          <a:custGeom>
            <a:avLst/>
            <a:gdLst/>
            <a:ahLst/>
            <a:cxnLst/>
            <a:rect r="r" b="b" t="t" l="l"/>
            <a:pathLst>
              <a:path h="3170816" w="4941516">
                <a:moveTo>
                  <a:pt x="0" y="0"/>
                </a:moveTo>
                <a:lnTo>
                  <a:pt x="4941517" y="0"/>
                </a:lnTo>
                <a:lnTo>
                  <a:pt x="4941517" y="3170815"/>
                </a:lnTo>
                <a:lnTo>
                  <a:pt x="0" y="31708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5" id="5"/>
          <p:cNvSpPr/>
          <p:nvPr/>
        </p:nvSpPr>
        <p:spPr>
          <a:xfrm flipH="false" flipV="false" rot="0">
            <a:off x="-1574327" y="7731943"/>
            <a:ext cx="2984027" cy="3052713"/>
          </a:xfrm>
          <a:custGeom>
            <a:avLst/>
            <a:gdLst/>
            <a:ahLst/>
            <a:cxnLst/>
            <a:rect r="r" b="b" t="t" l="l"/>
            <a:pathLst>
              <a:path h="3052713" w="2984027">
                <a:moveTo>
                  <a:pt x="0" y="0"/>
                </a:moveTo>
                <a:lnTo>
                  <a:pt x="2984027" y="0"/>
                </a:lnTo>
                <a:lnTo>
                  <a:pt x="2984027" y="3052714"/>
                </a:lnTo>
                <a:lnTo>
                  <a:pt x="0" y="30527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5649673" y="8838318"/>
            <a:ext cx="4552716" cy="951932"/>
          </a:xfrm>
          <a:custGeom>
            <a:avLst/>
            <a:gdLst/>
            <a:ahLst/>
            <a:cxnLst/>
            <a:rect r="r" b="b" t="t" l="l"/>
            <a:pathLst>
              <a:path h="951932" w="4552716">
                <a:moveTo>
                  <a:pt x="0" y="0"/>
                </a:moveTo>
                <a:lnTo>
                  <a:pt x="4552716" y="0"/>
                </a:lnTo>
                <a:lnTo>
                  <a:pt x="4552716" y="951932"/>
                </a:lnTo>
                <a:lnTo>
                  <a:pt x="0" y="9519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10800000">
            <a:off x="-475250" y="-1190751"/>
            <a:ext cx="3007901" cy="2639433"/>
          </a:xfrm>
          <a:custGeom>
            <a:avLst/>
            <a:gdLst/>
            <a:ahLst/>
            <a:cxnLst/>
            <a:rect r="r" b="b" t="t" l="l"/>
            <a:pathLst>
              <a:path h="2639433" w="3007901">
                <a:moveTo>
                  <a:pt x="0" y="0"/>
                </a:moveTo>
                <a:lnTo>
                  <a:pt x="3007900" y="0"/>
                </a:lnTo>
                <a:lnTo>
                  <a:pt x="3007900" y="2639433"/>
                </a:lnTo>
                <a:lnTo>
                  <a:pt x="0" y="263943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7259300" y="1690063"/>
            <a:ext cx="2984027" cy="3052713"/>
          </a:xfrm>
          <a:custGeom>
            <a:avLst/>
            <a:gdLst/>
            <a:ahLst/>
            <a:cxnLst/>
            <a:rect r="r" b="b" t="t" l="l"/>
            <a:pathLst>
              <a:path h="3052713" w="2984027">
                <a:moveTo>
                  <a:pt x="0" y="0"/>
                </a:moveTo>
                <a:lnTo>
                  <a:pt x="2984027" y="0"/>
                </a:lnTo>
                <a:lnTo>
                  <a:pt x="2984027" y="3052713"/>
                </a:lnTo>
                <a:lnTo>
                  <a:pt x="0" y="30527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7786278" y="-1507334"/>
            <a:ext cx="6236488" cy="2536034"/>
          </a:xfrm>
          <a:custGeom>
            <a:avLst/>
            <a:gdLst/>
            <a:ahLst/>
            <a:cxnLst/>
            <a:rect r="r" b="b" t="t" l="l"/>
            <a:pathLst>
              <a:path h="2536034" w="6236488">
                <a:moveTo>
                  <a:pt x="0" y="0"/>
                </a:moveTo>
                <a:lnTo>
                  <a:pt x="6236488" y="0"/>
                </a:lnTo>
                <a:lnTo>
                  <a:pt x="6236488" y="2536034"/>
                </a:lnTo>
                <a:lnTo>
                  <a:pt x="0" y="253603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2853528" y="-2010327"/>
            <a:ext cx="3303290" cy="3039027"/>
          </a:xfrm>
          <a:custGeom>
            <a:avLst/>
            <a:gdLst/>
            <a:ahLst/>
            <a:cxnLst/>
            <a:rect r="r" b="b" t="t" l="l"/>
            <a:pathLst>
              <a:path h="3039027" w="3303290">
                <a:moveTo>
                  <a:pt x="0" y="0"/>
                </a:moveTo>
                <a:lnTo>
                  <a:pt x="3303291" y="0"/>
                </a:lnTo>
                <a:lnTo>
                  <a:pt x="3303291" y="3039027"/>
                </a:lnTo>
                <a:lnTo>
                  <a:pt x="0" y="303902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3121073" y="415972"/>
            <a:ext cx="3036038" cy="612728"/>
          </a:xfrm>
          <a:custGeom>
            <a:avLst/>
            <a:gdLst/>
            <a:ahLst/>
            <a:cxnLst/>
            <a:rect r="r" b="b" t="t" l="l"/>
            <a:pathLst>
              <a:path h="612728" w="3036038">
                <a:moveTo>
                  <a:pt x="0" y="0"/>
                </a:moveTo>
                <a:lnTo>
                  <a:pt x="3036038" y="0"/>
                </a:lnTo>
                <a:lnTo>
                  <a:pt x="3036038" y="612728"/>
                </a:lnTo>
                <a:lnTo>
                  <a:pt x="0" y="61272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838700">
            <a:off x="14505174" y="9257418"/>
            <a:ext cx="4932586" cy="4645843"/>
          </a:xfrm>
          <a:custGeom>
            <a:avLst/>
            <a:gdLst/>
            <a:ahLst/>
            <a:cxnLst/>
            <a:rect r="r" b="b" t="t" l="l"/>
            <a:pathLst>
              <a:path h="4645843" w="4932586">
                <a:moveTo>
                  <a:pt x="0" y="0"/>
                </a:moveTo>
                <a:lnTo>
                  <a:pt x="4932586" y="0"/>
                </a:lnTo>
                <a:lnTo>
                  <a:pt x="4932586" y="4645844"/>
                </a:lnTo>
                <a:lnTo>
                  <a:pt x="0" y="464584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13" id="13"/>
          <p:cNvSpPr txBox="true"/>
          <p:nvPr/>
        </p:nvSpPr>
        <p:spPr>
          <a:xfrm rot="0">
            <a:off x="762000" y="1389130"/>
            <a:ext cx="9876725" cy="15390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888"/>
              </a:lnSpc>
            </a:pPr>
            <a:r>
              <a:rPr lang="en-US" sz="13610">
                <a:solidFill>
                  <a:srgbClr val="FF5281"/>
                </a:solidFill>
                <a:latin typeface="Gladiola"/>
              </a:rPr>
              <a:t>WISE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762000" y="3739220"/>
            <a:ext cx="10202389" cy="42983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886"/>
              </a:lnSpc>
            </a:pPr>
            <a:r>
              <a:rPr lang="en-US" sz="13607">
                <a:solidFill>
                  <a:srgbClr val="D146C7"/>
                </a:solidFill>
                <a:latin typeface="Moontime Bold"/>
              </a:rPr>
              <a:t>Women Identifying</a:t>
            </a:r>
          </a:p>
          <a:p>
            <a:pPr algn="ctr">
              <a:lnSpc>
                <a:spcPts val="10886"/>
              </a:lnSpc>
              <a:spcBef>
                <a:spcPct val="0"/>
              </a:spcBef>
            </a:pPr>
            <a:r>
              <a:rPr lang="en-US" sz="13607">
                <a:solidFill>
                  <a:srgbClr val="D146C7"/>
                </a:solidFill>
                <a:latin typeface="Moontime Bold"/>
              </a:rPr>
              <a:t>Strength &amp; Empowerment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9144000" y="1325949"/>
            <a:ext cx="1108770" cy="5707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D82B5A"/>
                </a:solidFill>
                <a:latin typeface="Gladiola"/>
              </a:rPr>
              <a:t> Loving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648791" y="7872333"/>
            <a:ext cx="1472282" cy="5707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303030"/>
                </a:solidFill>
                <a:latin typeface="Gladiola"/>
              </a:rPr>
              <a:t>Beautiful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7428396" y="8267565"/>
            <a:ext cx="2673325" cy="5707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D82B5A"/>
                </a:solidFill>
                <a:latin typeface="Gladiola"/>
              </a:rPr>
              <a:t>Women of Worth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5091581" y="8687547"/>
            <a:ext cx="1065237" cy="5707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D82B5A"/>
                </a:solidFill>
                <a:latin typeface="Gladiola"/>
              </a:rPr>
              <a:t>Caring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728853" y="2339053"/>
            <a:ext cx="5860750" cy="6795073"/>
          </a:xfrm>
          <a:custGeom>
            <a:avLst/>
            <a:gdLst/>
            <a:ahLst/>
            <a:cxnLst/>
            <a:rect r="r" b="b" t="t" l="l"/>
            <a:pathLst>
              <a:path h="6795073" w="5860750">
                <a:moveTo>
                  <a:pt x="0" y="0"/>
                </a:moveTo>
                <a:lnTo>
                  <a:pt x="5860751" y="0"/>
                </a:lnTo>
                <a:lnTo>
                  <a:pt x="5860751" y="6795073"/>
                </a:lnTo>
                <a:lnTo>
                  <a:pt x="0" y="67950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3053744" y="181894"/>
            <a:ext cx="6090256" cy="11143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549"/>
              </a:lnSpc>
            </a:pPr>
            <a:r>
              <a:rPr lang="en-US" sz="7500" spc="-179">
                <a:solidFill>
                  <a:srgbClr val="2B2B2B"/>
                </a:solidFill>
                <a:latin typeface="Bobby Jones"/>
              </a:rPr>
              <a:t>A LITTLE HISTORY  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567553" y="1258107"/>
            <a:ext cx="12080214" cy="92596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55"/>
              </a:lnSpc>
            </a:pPr>
            <a:r>
              <a:rPr lang="en-US" sz="2930" spc="175">
                <a:solidFill>
                  <a:srgbClr val="303030"/>
                </a:solidFill>
                <a:latin typeface="Quicksand Bold"/>
              </a:rPr>
              <a:t>This support group was for Women, Infant, Children, and Youth</a:t>
            </a:r>
          </a:p>
          <a:p>
            <a:pPr marL="632607" indent="-316303" lvl="1">
              <a:lnSpc>
                <a:spcPts val="2900"/>
              </a:lnSpc>
              <a:buFont typeface="Arial"/>
              <a:buChar char="•"/>
            </a:pPr>
            <a:r>
              <a:rPr lang="en-US" sz="2930" spc="175" u="none">
                <a:solidFill>
                  <a:srgbClr val="303030"/>
                </a:solidFill>
                <a:latin typeface="Quicksand Bold"/>
              </a:rPr>
              <a:t>Originated in 1995. </a:t>
            </a:r>
          </a:p>
          <a:p>
            <a:pPr marL="632607" indent="-316303" lvl="1">
              <a:lnSpc>
                <a:spcPts val="3955"/>
              </a:lnSpc>
              <a:buFont typeface="Arial"/>
              <a:buChar char="•"/>
            </a:pPr>
            <a:r>
              <a:rPr lang="en-US" sz="2930" spc="175" u="none">
                <a:solidFill>
                  <a:srgbClr val="303030"/>
                </a:solidFill>
                <a:latin typeface="Quicksand Bold"/>
              </a:rPr>
              <a:t>The name of the group was originally The FFN which stood for Family to Family Network.</a:t>
            </a:r>
          </a:p>
          <a:p>
            <a:pPr marL="632607" indent="-316303" lvl="1">
              <a:lnSpc>
                <a:spcPts val="3955"/>
              </a:lnSpc>
              <a:spcBef>
                <a:spcPct val="0"/>
              </a:spcBef>
              <a:buFont typeface="Arial"/>
              <a:buChar char="•"/>
            </a:pPr>
            <a:r>
              <a:rPr lang="en-US" sz="2930" spc="175" u="none">
                <a:solidFill>
                  <a:srgbClr val="303030"/>
                </a:solidFill>
                <a:latin typeface="Quicksand Bold"/>
              </a:rPr>
              <a:t>The FFN group would meet at a</a:t>
            </a:r>
            <a:r>
              <a:rPr lang="en-US" sz="2930" spc="175" u="none">
                <a:solidFill>
                  <a:srgbClr val="303030"/>
                </a:solidFill>
                <a:latin typeface="Quicksand Bold"/>
              </a:rPr>
              <a:t> Pediatrics Clinic on Wurzbach and Babcock Rd.</a:t>
            </a:r>
          </a:p>
          <a:p>
            <a:pPr marL="632607" indent="-316303" lvl="1">
              <a:lnSpc>
                <a:spcPts val="3955"/>
              </a:lnSpc>
              <a:spcBef>
                <a:spcPct val="0"/>
              </a:spcBef>
              <a:buFont typeface="Arial"/>
              <a:buChar char="•"/>
            </a:pPr>
            <a:r>
              <a:rPr lang="en-US" sz="2930" spc="175" u="none">
                <a:solidFill>
                  <a:srgbClr val="303030"/>
                </a:solidFill>
                <a:latin typeface="Quicksand Bold"/>
              </a:rPr>
              <a:t>The group met @ 7pm every 2nd Monday of the month.</a:t>
            </a:r>
          </a:p>
          <a:p>
            <a:pPr>
              <a:lnSpc>
                <a:spcPts val="3955"/>
              </a:lnSpc>
              <a:spcBef>
                <a:spcPct val="0"/>
              </a:spcBef>
            </a:pPr>
          </a:p>
          <a:p>
            <a:pPr>
              <a:lnSpc>
                <a:spcPts val="3955"/>
              </a:lnSpc>
            </a:pPr>
            <a:r>
              <a:rPr lang="en-US" sz="2930" spc="175" u="none">
                <a:solidFill>
                  <a:srgbClr val="303030"/>
                </a:solidFill>
                <a:latin typeface="Quicksand Bold"/>
              </a:rPr>
              <a:t>In 2005 the group transitioned to an Episcopal Church downtown and started meeting every 2nd Friday 6-8pm</a:t>
            </a:r>
          </a:p>
          <a:p>
            <a:pPr marL="632607" indent="-316303" lvl="1">
              <a:lnSpc>
                <a:spcPts val="3955"/>
              </a:lnSpc>
              <a:buFont typeface="Arial"/>
              <a:buChar char="•"/>
            </a:pPr>
            <a:r>
              <a:rPr lang="en-US" sz="2930" spc="175" u="none">
                <a:solidFill>
                  <a:srgbClr val="303030"/>
                </a:solidFill>
                <a:latin typeface="Quicksand Bold"/>
              </a:rPr>
              <a:t>After the transition came growth, </a:t>
            </a:r>
          </a:p>
          <a:p>
            <a:pPr marL="632607" indent="-316303" lvl="1">
              <a:lnSpc>
                <a:spcPts val="3955"/>
              </a:lnSpc>
              <a:buFont typeface="Arial"/>
              <a:buChar char="•"/>
            </a:pPr>
            <a:r>
              <a:rPr lang="en-US" sz="2930" spc="175" u="none">
                <a:solidFill>
                  <a:srgbClr val="303030"/>
                </a:solidFill>
                <a:latin typeface="Quicksand Bold"/>
              </a:rPr>
              <a:t>Within 2 years the FFN was serving 26 families.</a:t>
            </a:r>
          </a:p>
          <a:p>
            <a:pPr>
              <a:lnSpc>
                <a:spcPts val="3955"/>
              </a:lnSpc>
            </a:pPr>
            <a:r>
              <a:rPr lang="en-US" sz="2930" spc="175" u="none">
                <a:solidFill>
                  <a:srgbClr val="303030"/>
                </a:solidFill>
                <a:latin typeface="Quicksand Bold"/>
              </a:rPr>
              <a:t> </a:t>
            </a:r>
          </a:p>
          <a:p>
            <a:pPr>
              <a:lnSpc>
                <a:spcPts val="3955"/>
              </a:lnSpc>
            </a:pPr>
            <a:r>
              <a:rPr lang="en-US" sz="2930" spc="175" u="none">
                <a:solidFill>
                  <a:srgbClr val="303030"/>
                </a:solidFill>
                <a:latin typeface="Quicksand Bold"/>
              </a:rPr>
              <a:t>With a small staff of </a:t>
            </a:r>
          </a:p>
          <a:p>
            <a:pPr marL="632607" indent="-316303" lvl="1">
              <a:lnSpc>
                <a:spcPts val="3955"/>
              </a:lnSpc>
              <a:buFont typeface="Arial"/>
              <a:buChar char="•"/>
            </a:pPr>
            <a:r>
              <a:rPr lang="en-US" sz="2930" spc="175" u="none">
                <a:solidFill>
                  <a:srgbClr val="303030"/>
                </a:solidFill>
                <a:latin typeface="Quicksand Bold"/>
              </a:rPr>
              <a:t>1 Outreach Specialist</a:t>
            </a:r>
          </a:p>
          <a:p>
            <a:pPr marL="632607" indent="-316303" lvl="1">
              <a:lnSpc>
                <a:spcPts val="3955"/>
              </a:lnSpc>
              <a:spcBef>
                <a:spcPct val="0"/>
              </a:spcBef>
              <a:buFont typeface="Arial"/>
              <a:buChar char="•"/>
            </a:pPr>
            <a:r>
              <a:rPr lang="en-US" sz="2930" spc="175" u="none">
                <a:solidFill>
                  <a:srgbClr val="303030"/>
                </a:solidFill>
                <a:latin typeface="Quicksand Bold"/>
              </a:rPr>
              <a:t>1 Case Manager</a:t>
            </a:r>
          </a:p>
          <a:p>
            <a:pPr marL="632607" indent="-316303" lvl="1">
              <a:lnSpc>
                <a:spcPts val="3955"/>
              </a:lnSpc>
              <a:buFont typeface="Arial"/>
              <a:buChar char="•"/>
            </a:pPr>
            <a:r>
              <a:rPr lang="en-US" sz="2930" spc="175" u="none">
                <a:solidFill>
                  <a:srgbClr val="303030"/>
                </a:solidFill>
                <a:latin typeface="Quicksand Bold"/>
              </a:rPr>
              <a:t>2 Volunteers to help with the children</a:t>
            </a:r>
          </a:p>
          <a:p>
            <a:pPr marL="0" indent="0" lvl="0">
              <a:lnSpc>
                <a:spcPts val="3955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425385" y="527641"/>
            <a:ext cx="17437231" cy="9231717"/>
            <a:chOff x="0" y="0"/>
            <a:chExt cx="1936344" cy="102515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936344" cy="1025150"/>
            </a:xfrm>
            <a:custGeom>
              <a:avLst/>
              <a:gdLst/>
              <a:ahLst/>
              <a:cxnLst/>
              <a:rect r="r" b="b" t="t" l="l"/>
              <a:pathLst>
                <a:path h="1025150" w="1936344">
                  <a:moveTo>
                    <a:pt x="0" y="0"/>
                  </a:moveTo>
                  <a:lnTo>
                    <a:pt x="1936344" y="0"/>
                  </a:lnTo>
                  <a:lnTo>
                    <a:pt x="1936344" y="1025150"/>
                  </a:lnTo>
                  <a:lnTo>
                    <a:pt x="0" y="1025150"/>
                  </a:lnTo>
                  <a:close/>
                </a:path>
              </a:pathLst>
            </a:custGeom>
            <a:solidFill>
              <a:srgbClr val="FF6B93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1936344" cy="10632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-1574327" y="7731943"/>
            <a:ext cx="2984027" cy="3052713"/>
          </a:xfrm>
          <a:custGeom>
            <a:avLst/>
            <a:gdLst/>
            <a:ahLst/>
            <a:cxnLst/>
            <a:rect r="r" b="b" t="t" l="l"/>
            <a:pathLst>
              <a:path h="3052713" w="2984027">
                <a:moveTo>
                  <a:pt x="0" y="0"/>
                </a:moveTo>
                <a:lnTo>
                  <a:pt x="2984027" y="0"/>
                </a:lnTo>
                <a:lnTo>
                  <a:pt x="2984027" y="3052714"/>
                </a:lnTo>
                <a:lnTo>
                  <a:pt x="0" y="30527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480939" y="6921259"/>
            <a:ext cx="4552716" cy="951932"/>
          </a:xfrm>
          <a:custGeom>
            <a:avLst/>
            <a:gdLst/>
            <a:ahLst/>
            <a:cxnLst/>
            <a:rect r="r" b="b" t="t" l="l"/>
            <a:pathLst>
              <a:path h="951932" w="4552716">
                <a:moveTo>
                  <a:pt x="0" y="0"/>
                </a:moveTo>
                <a:lnTo>
                  <a:pt x="4552716" y="0"/>
                </a:lnTo>
                <a:lnTo>
                  <a:pt x="4552716" y="951932"/>
                </a:lnTo>
                <a:lnTo>
                  <a:pt x="0" y="9519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10800000">
            <a:off x="-475250" y="-1190751"/>
            <a:ext cx="3007901" cy="2639433"/>
          </a:xfrm>
          <a:custGeom>
            <a:avLst/>
            <a:gdLst/>
            <a:ahLst/>
            <a:cxnLst/>
            <a:rect r="r" b="b" t="t" l="l"/>
            <a:pathLst>
              <a:path h="2639433" w="3007901">
                <a:moveTo>
                  <a:pt x="0" y="0"/>
                </a:moveTo>
                <a:lnTo>
                  <a:pt x="3007900" y="0"/>
                </a:lnTo>
                <a:lnTo>
                  <a:pt x="3007900" y="2639433"/>
                </a:lnTo>
                <a:lnTo>
                  <a:pt x="0" y="26394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6636355" y="1844567"/>
            <a:ext cx="3303290" cy="3039027"/>
          </a:xfrm>
          <a:custGeom>
            <a:avLst/>
            <a:gdLst/>
            <a:ahLst/>
            <a:cxnLst/>
            <a:rect r="r" b="b" t="t" l="l"/>
            <a:pathLst>
              <a:path h="3039027" w="3303290">
                <a:moveTo>
                  <a:pt x="0" y="0"/>
                </a:moveTo>
                <a:lnTo>
                  <a:pt x="3303290" y="0"/>
                </a:lnTo>
                <a:lnTo>
                  <a:pt x="3303290" y="3039027"/>
                </a:lnTo>
                <a:lnTo>
                  <a:pt x="0" y="303902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688804" y="4270867"/>
            <a:ext cx="3036038" cy="612728"/>
          </a:xfrm>
          <a:custGeom>
            <a:avLst/>
            <a:gdLst/>
            <a:ahLst/>
            <a:cxnLst/>
            <a:rect r="r" b="b" t="t" l="l"/>
            <a:pathLst>
              <a:path h="612728" w="3036038">
                <a:moveTo>
                  <a:pt x="0" y="0"/>
                </a:moveTo>
                <a:lnTo>
                  <a:pt x="3036038" y="0"/>
                </a:lnTo>
                <a:lnTo>
                  <a:pt x="3036038" y="612727"/>
                </a:lnTo>
                <a:lnTo>
                  <a:pt x="0" y="61272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4642484" y="1087564"/>
            <a:ext cx="8471296" cy="8870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404040"/>
                </a:solidFill>
                <a:latin typeface="Canva Sans Bold"/>
              </a:rPr>
              <a:t>1 Transition after  Another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59514" y="2192861"/>
            <a:ext cx="16368972" cy="70168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404040"/>
                </a:solidFill>
                <a:latin typeface="Quicksand Bold"/>
              </a:rPr>
              <a:t>In July 2011 the group received bad news that both the Outreach Specialist and Case Manager would be leaving. </a:t>
            </a:r>
            <a:r>
              <a:rPr lang="en-US" sz="3200">
                <a:solidFill>
                  <a:srgbClr val="404040"/>
                </a:solidFill>
                <a:latin typeface="Quicksand Bold"/>
              </a:rPr>
              <a:t>The FFN was not promised, due to not having an Outreach Specialist to facilitate the group. </a:t>
            </a:r>
          </a:p>
          <a:p>
            <a:pPr algn="ctr">
              <a:lnSpc>
                <a:spcPts val="4480"/>
              </a:lnSpc>
            </a:pPr>
          </a:p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404040"/>
                </a:solidFill>
                <a:latin typeface="Quicksand Bold"/>
              </a:rPr>
              <a:t>The following month in August, the FFN group was called in to meet. </a:t>
            </a:r>
          </a:p>
          <a:p>
            <a:pPr algn="just" marL="647702" indent="-323851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404040"/>
                </a:solidFill>
                <a:latin typeface="Quicksand Bold"/>
              </a:rPr>
              <a:t>On t</a:t>
            </a:r>
            <a:r>
              <a:rPr lang="en-US" sz="3000">
                <a:solidFill>
                  <a:srgbClr val="404040"/>
                </a:solidFill>
                <a:latin typeface="Quicksand Bold"/>
              </a:rPr>
              <a:t>he day of the meeting there were only 3 women in attendance 2 who were new to the group and 1 who had attended group before.</a:t>
            </a:r>
          </a:p>
          <a:p>
            <a:pPr algn="just" marL="647702" indent="-323851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404040"/>
                </a:solidFill>
                <a:latin typeface="Quicksand Bold"/>
              </a:rPr>
              <a:t>In October of that year </a:t>
            </a:r>
            <a:r>
              <a:rPr lang="en-US" sz="3000">
                <a:solidFill>
                  <a:srgbClr val="404040"/>
                </a:solidFill>
                <a:latin typeface="Quicksand Bold"/>
              </a:rPr>
              <a:t>we finally met our new Outreach Specialist and Mental Health Counselor.</a:t>
            </a:r>
          </a:p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404040"/>
                </a:solidFill>
                <a:latin typeface="Quicksand Bold"/>
              </a:rPr>
              <a:t>In 2015 the group was transitioned once again. </a:t>
            </a:r>
          </a:p>
          <a:p>
            <a:pPr algn="just" marL="647702" indent="-323851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404040"/>
                </a:solidFill>
                <a:latin typeface="Quicksand Bold"/>
              </a:rPr>
              <a:t>T</a:t>
            </a:r>
            <a:r>
              <a:rPr lang="en-US" sz="3000">
                <a:solidFill>
                  <a:srgbClr val="404040"/>
                </a:solidFill>
                <a:latin typeface="Quicksand Bold"/>
              </a:rPr>
              <a:t>his time to the FFACTS Clinic Conference Room. </a:t>
            </a:r>
          </a:p>
          <a:p>
            <a:pPr algn="just" marL="647702" indent="-323851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404040"/>
                </a:solidFill>
                <a:latin typeface="Quicksand Bold"/>
              </a:rPr>
              <a:t>Soon after the move 2 more of the women from the old group joined us, and as the time went by more women started joining the group.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773963" y="514350"/>
            <a:ext cx="14740073" cy="9258300"/>
          </a:xfrm>
          <a:custGeom>
            <a:avLst/>
            <a:gdLst/>
            <a:ahLst/>
            <a:cxnLst/>
            <a:rect r="r" b="b" t="t" l="l"/>
            <a:pathLst>
              <a:path h="9258300" w="14740073">
                <a:moveTo>
                  <a:pt x="0" y="0"/>
                </a:moveTo>
                <a:lnTo>
                  <a:pt x="14740074" y="0"/>
                </a:lnTo>
                <a:lnTo>
                  <a:pt x="14740074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</a:blip>
            <a:stretch>
              <a:fillRect l="-3311" t="-83484" r="-8477" b="-83484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6938832" y="1339242"/>
            <a:ext cx="4410335" cy="8870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404040"/>
                </a:solidFill>
                <a:latin typeface="Hobo"/>
              </a:rPr>
              <a:t> FFN to WISE...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2987737" y="4617160"/>
            <a:ext cx="12399975" cy="15905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404040"/>
                </a:solidFill>
                <a:latin typeface="Quicksand Bold"/>
              </a:rPr>
              <a:t> After a couple of months, with the approval of the name change the women were given 3 names to choose from, and the women chose the name.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604739" y="2672629"/>
            <a:ext cx="15078521" cy="10571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404040"/>
                </a:solidFill>
                <a:latin typeface="Quicksand Bold"/>
              </a:rPr>
              <a:t>A few years later the women asked can we change the name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404040"/>
                </a:solidFill>
                <a:latin typeface="Quicksand Bold"/>
              </a:rPr>
              <a:t>  of the group, there’s nothing but women in the group, there’s no more families.  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3066721" y="6510506"/>
            <a:ext cx="12399975" cy="1216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>
                <a:solidFill>
                  <a:srgbClr val="404040"/>
                </a:solidFill>
                <a:latin typeface="Quicksand Bold"/>
              </a:rPr>
              <a:t>W.I.S.E </a:t>
            </a:r>
          </a:p>
          <a:p>
            <a:pPr algn="ctr">
              <a:lnSpc>
                <a:spcPts val="4899"/>
              </a:lnSpc>
            </a:pPr>
            <a:r>
              <a:rPr lang="en-US" sz="3499">
                <a:solidFill>
                  <a:srgbClr val="404040"/>
                </a:solidFill>
                <a:latin typeface="Quicksand Bold"/>
              </a:rPr>
              <a:t>Women Identifying Strength and Empowerment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7897" r="0" b="-3988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917804" y="1303338"/>
            <a:ext cx="5827446" cy="7680324"/>
          </a:xfrm>
          <a:custGeom>
            <a:avLst/>
            <a:gdLst/>
            <a:ahLst/>
            <a:cxnLst/>
            <a:rect r="r" b="b" t="t" l="l"/>
            <a:pathLst>
              <a:path h="7680324" w="5827446">
                <a:moveTo>
                  <a:pt x="0" y="0"/>
                </a:moveTo>
                <a:lnTo>
                  <a:pt x="5827446" y="0"/>
                </a:lnTo>
                <a:lnTo>
                  <a:pt x="5827446" y="7680324"/>
                </a:lnTo>
                <a:lnTo>
                  <a:pt x="0" y="76803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509641" y="684799"/>
            <a:ext cx="4351920" cy="8870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303030"/>
                </a:solidFill>
                <a:latin typeface="Canva Sans Bold"/>
              </a:rPr>
              <a:t>WISE Growth 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28700" y="1886794"/>
            <a:ext cx="8781671" cy="21238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404040"/>
                </a:solidFill>
                <a:latin typeface="Quicksand Bold"/>
              </a:rPr>
              <a:t>In 2023 the WISE group starts to grow, this time</a:t>
            </a:r>
          </a:p>
          <a:p>
            <a:pPr>
              <a:lnSpc>
                <a:spcPts val="4200"/>
              </a:lnSpc>
            </a:pPr>
            <a:r>
              <a:rPr lang="en-US" sz="3000">
                <a:solidFill>
                  <a:srgbClr val="404040"/>
                </a:solidFill>
                <a:latin typeface="Quicksand Bold"/>
              </a:rPr>
              <a:t>with kids and family support, such as mom’s, </a:t>
            </a:r>
          </a:p>
          <a:p>
            <a:pPr>
              <a:lnSpc>
                <a:spcPts val="4200"/>
              </a:lnSpc>
            </a:pPr>
            <a:r>
              <a:rPr lang="en-US" sz="3000">
                <a:solidFill>
                  <a:srgbClr val="404040"/>
                </a:solidFill>
                <a:latin typeface="Quicksand Bold"/>
              </a:rPr>
              <a:t>husbands and grandbabies too.</a:t>
            </a:r>
          </a:p>
          <a:p>
            <a:pPr>
              <a:lnSpc>
                <a:spcPts val="4200"/>
              </a:lnSpc>
            </a:pP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3796576"/>
            <a:ext cx="7715656" cy="21238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00"/>
              </a:lnSpc>
            </a:pPr>
          </a:p>
          <a:p>
            <a:pPr marL="647702" indent="-323851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404040"/>
                </a:solidFill>
                <a:latin typeface="Quicksand Bold"/>
              </a:rPr>
              <a:t>Space </a:t>
            </a:r>
            <a:r>
              <a:rPr lang="en-US" sz="3000">
                <a:solidFill>
                  <a:srgbClr val="404040"/>
                </a:solidFill>
                <a:latin typeface="Quicksand Bold"/>
              </a:rPr>
              <a:t>to fit the WISE Women.</a:t>
            </a:r>
          </a:p>
          <a:p>
            <a:pPr marL="647702" indent="-323851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404040"/>
                </a:solidFill>
                <a:latin typeface="Quicksand Bold"/>
              </a:rPr>
              <a:t>Space for the children to play.</a:t>
            </a:r>
          </a:p>
          <a:p>
            <a:pPr marL="647702" indent="-323851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404040"/>
                </a:solidFill>
                <a:latin typeface="Quicksand Bold"/>
              </a:rPr>
              <a:t>Space to fit the WISE women support. 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28700" y="6087358"/>
            <a:ext cx="8697763" cy="37238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404040"/>
                </a:solidFill>
                <a:latin typeface="Quicksand Bold"/>
              </a:rPr>
              <a:t>I am proud to say that the WISE had </a:t>
            </a:r>
          </a:p>
          <a:p>
            <a:pPr marL="647702" indent="-323851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404040"/>
                </a:solidFill>
                <a:latin typeface="Quicksand Bold"/>
              </a:rPr>
              <a:t>20-22 attendees during the Fall of 2023 from September to December.</a:t>
            </a:r>
          </a:p>
          <a:p>
            <a:pPr marL="647702" indent="-323851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404040"/>
                </a:solidFill>
                <a:latin typeface="Quicksand Bold"/>
              </a:rPr>
              <a:t>200 attendees in total for the year of 2023.</a:t>
            </a:r>
          </a:p>
          <a:p>
            <a:pPr>
              <a:lnSpc>
                <a:spcPts val="4200"/>
              </a:lnSpc>
            </a:pPr>
          </a:p>
          <a:p>
            <a:pPr>
              <a:lnSpc>
                <a:spcPts val="4200"/>
              </a:lnSpc>
            </a:pPr>
            <a:r>
              <a:rPr lang="en-US" sz="3000">
                <a:solidFill>
                  <a:srgbClr val="404040"/>
                </a:solidFill>
                <a:latin typeface="Quicksand Bold"/>
              </a:rPr>
              <a:t>With hopes to grow the group.</a:t>
            </a:r>
          </a:p>
          <a:p>
            <a:pPr>
              <a:lnSpc>
                <a:spcPts val="4200"/>
              </a:lnSpc>
            </a:pPr>
            <a:r>
              <a:rPr lang="en-US" sz="3000">
                <a:solidFill>
                  <a:srgbClr val="404040"/>
                </a:solidFill>
                <a:latin typeface="Quicksand Bold"/>
              </a:rPr>
              <a:t> 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28700" y="3815626"/>
            <a:ext cx="4903887" cy="4717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20"/>
              </a:lnSpc>
            </a:pPr>
            <a:r>
              <a:rPr lang="en-US" sz="2800">
                <a:solidFill>
                  <a:srgbClr val="000000"/>
                </a:solidFill>
                <a:latin typeface="Quicksand Bold"/>
              </a:rPr>
              <a:t>Soon the group needs space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8229600"/>
            <a:chOff x="0" y="0"/>
            <a:chExt cx="1802352" cy="91386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802352" cy="913868"/>
            </a:xfrm>
            <a:custGeom>
              <a:avLst/>
              <a:gdLst/>
              <a:ahLst/>
              <a:cxnLst/>
              <a:rect r="r" b="b" t="t" l="l"/>
              <a:pathLst>
                <a:path h="913868" w="1802352">
                  <a:moveTo>
                    <a:pt x="0" y="0"/>
                  </a:moveTo>
                  <a:lnTo>
                    <a:pt x="1802352" y="0"/>
                  </a:lnTo>
                  <a:lnTo>
                    <a:pt x="1802352" y="913868"/>
                  </a:lnTo>
                  <a:lnTo>
                    <a:pt x="0" y="913868"/>
                  </a:lnTo>
                  <a:close/>
                </a:path>
              </a:pathLst>
            </a:custGeom>
            <a:solidFill>
              <a:srgbClr val="FF6B93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1802352" cy="95196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1947269" y="3501855"/>
            <a:ext cx="14393461" cy="5025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35"/>
              </a:lnSpc>
            </a:pPr>
            <a:r>
              <a:rPr lang="en-US" sz="3452" spc="-82">
                <a:solidFill>
                  <a:srgbClr val="000000"/>
                </a:solidFill>
                <a:latin typeface="Quicksand Bold"/>
              </a:rPr>
              <a:t>BEING A PART OF THIS GROUP  IS LIKE HAVING A 2ND FAMILY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4888475" y="327950"/>
            <a:ext cx="2984027" cy="3052713"/>
          </a:xfrm>
          <a:custGeom>
            <a:avLst/>
            <a:gdLst/>
            <a:ahLst/>
            <a:cxnLst/>
            <a:rect r="r" b="b" t="t" l="l"/>
            <a:pathLst>
              <a:path h="3052713" w="2984027">
                <a:moveTo>
                  <a:pt x="0" y="0"/>
                </a:moveTo>
                <a:lnTo>
                  <a:pt x="2984027" y="0"/>
                </a:lnTo>
                <a:lnTo>
                  <a:pt x="2984027" y="3052713"/>
                </a:lnTo>
                <a:lnTo>
                  <a:pt x="0" y="30527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3291089" y="8598272"/>
            <a:ext cx="4552716" cy="951932"/>
          </a:xfrm>
          <a:custGeom>
            <a:avLst/>
            <a:gdLst/>
            <a:ahLst/>
            <a:cxnLst/>
            <a:rect r="r" b="b" t="t" l="l"/>
            <a:pathLst>
              <a:path h="951932" w="4552716">
                <a:moveTo>
                  <a:pt x="0" y="0"/>
                </a:moveTo>
                <a:lnTo>
                  <a:pt x="4552716" y="0"/>
                </a:lnTo>
                <a:lnTo>
                  <a:pt x="4552716" y="951931"/>
                </a:lnTo>
                <a:lnTo>
                  <a:pt x="0" y="9519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10800000">
            <a:off x="15563494" y="7938583"/>
            <a:ext cx="3007901" cy="2639433"/>
          </a:xfrm>
          <a:custGeom>
            <a:avLst/>
            <a:gdLst/>
            <a:ahLst/>
            <a:cxnLst/>
            <a:rect r="r" b="b" t="t" l="l"/>
            <a:pathLst>
              <a:path h="2639433" w="3007901">
                <a:moveTo>
                  <a:pt x="0" y="0"/>
                </a:moveTo>
                <a:lnTo>
                  <a:pt x="3007901" y="0"/>
                </a:lnTo>
                <a:lnTo>
                  <a:pt x="3007901" y="2639434"/>
                </a:lnTo>
                <a:lnTo>
                  <a:pt x="0" y="26394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-1236147" y="2104473"/>
            <a:ext cx="3303290" cy="3039027"/>
          </a:xfrm>
          <a:custGeom>
            <a:avLst/>
            <a:gdLst/>
            <a:ahLst/>
            <a:cxnLst/>
            <a:rect r="r" b="b" t="t" l="l"/>
            <a:pathLst>
              <a:path h="3039027" w="3303290">
                <a:moveTo>
                  <a:pt x="0" y="0"/>
                </a:moveTo>
                <a:lnTo>
                  <a:pt x="3303290" y="0"/>
                </a:lnTo>
                <a:lnTo>
                  <a:pt x="3303290" y="3039027"/>
                </a:lnTo>
                <a:lnTo>
                  <a:pt x="0" y="303902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2885339" y="1028700"/>
            <a:ext cx="3036038" cy="612728"/>
          </a:xfrm>
          <a:custGeom>
            <a:avLst/>
            <a:gdLst/>
            <a:ahLst/>
            <a:cxnLst/>
            <a:rect r="r" b="b" t="t" l="l"/>
            <a:pathLst>
              <a:path h="612728" w="3036038">
                <a:moveTo>
                  <a:pt x="0" y="0"/>
                </a:moveTo>
                <a:lnTo>
                  <a:pt x="3036038" y="0"/>
                </a:lnTo>
                <a:lnTo>
                  <a:pt x="3036038" y="612728"/>
                </a:lnTo>
                <a:lnTo>
                  <a:pt x="0" y="61272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5857999" y="1698578"/>
            <a:ext cx="6572002" cy="13766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0740"/>
              </a:lnSpc>
            </a:pPr>
            <a:r>
              <a:rPr lang="en-US" sz="9421" spc="-226">
                <a:solidFill>
                  <a:srgbClr val="000000"/>
                </a:solidFill>
                <a:latin typeface="Quicksand Bold"/>
              </a:rPr>
              <a:t>MY FAMILY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3291089" y="4564698"/>
            <a:ext cx="12716619" cy="27761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90881" indent="-345440" lvl="1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Quicksand Bold"/>
              </a:rPr>
              <a:t>Family that loves and supports you.</a:t>
            </a:r>
          </a:p>
          <a:p>
            <a:pPr algn="just" marL="690881" indent="-345440" lvl="1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Quicksand Bold"/>
              </a:rPr>
              <a:t>Family that will embrace you with open arms.</a:t>
            </a:r>
          </a:p>
          <a:p>
            <a:pPr algn="just" marL="690881" indent="-345440" lvl="1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Quicksand Bold"/>
              </a:rPr>
              <a:t>Family that knows and understands your struggles.</a:t>
            </a:r>
          </a:p>
          <a:p>
            <a:pPr algn="just" marL="690881" indent="-345440" lvl="1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Quicksand Bold"/>
              </a:rPr>
              <a:t>Family that will give you a shoulder to cry on.</a:t>
            </a:r>
          </a:p>
          <a:p>
            <a:pPr algn="just" marL="690881" indent="-345440" lvl="1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Quicksand Bold"/>
              </a:rPr>
              <a:t> Family that will come together to help you in a time of need.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67126" y="1227290"/>
            <a:ext cx="6461747" cy="7832421"/>
          </a:xfrm>
          <a:custGeom>
            <a:avLst/>
            <a:gdLst/>
            <a:ahLst/>
            <a:cxnLst/>
            <a:rect r="r" b="b" t="t" l="l"/>
            <a:pathLst>
              <a:path h="7832421" w="6461747">
                <a:moveTo>
                  <a:pt x="0" y="0"/>
                </a:moveTo>
                <a:lnTo>
                  <a:pt x="6461747" y="0"/>
                </a:lnTo>
                <a:lnTo>
                  <a:pt x="6461747" y="7832420"/>
                </a:lnTo>
                <a:lnTo>
                  <a:pt x="0" y="78324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9139238" y="4820023"/>
            <a:ext cx="9525" cy="5802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</a:p>
        </p:txBody>
      </p:sp>
      <p:sp>
        <p:nvSpPr>
          <p:cNvPr name="TextBox 5" id="5"/>
          <p:cNvSpPr txBox="true"/>
          <p:nvPr/>
        </p:nvSpPr>
        <p:spPr>
          <a:xfrm rot="0">
            <a:off x="9134570" y="2201939"/>
            <a:ext cx="8049775" cy="106573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Quicksand Bold"/>
              </a:rPr>
              <a:t>Is an annual event that we plan.</a:t>
            </a:r>
          </a:p>
          <a:p>
            <a:pPr algn="ctr">
              <a:lnSpc>
                <a:spcPts val="4200"/>
              </a:lnSpc>
            </a:pP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Quicksand Bold"/>
              </a:rPr>
              <a:t>This year’s event was focused on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Quicksand Bold"/>
              </a:rPr>
              <a:t> Prevention and Testing at Every Age.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Quicksand Bold"/>
              </a:rPr>
              <a:t>Care and Treatment at Every Stage.</a:t>
            </a:r>
          </a:p>
          <a:p>
            <a:pPr algn="ctr">
              <a:lnSpc>
                <a:spcPts val="4200"/>
              </a:lnSpc>
            </a:pP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Quicksand Bold"/>
              </a:rPr>
              <a:t>2 Vendors</a:t>
            </a:r>
          </a:p>
          <a:p>
            <a:pPr marL="647702" indent="-323851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Quicksand Bold"/>
              </a:rPr>
              <a:t>Texas Wears Condoms</a:t>
            </a:r>
          </a:p>
          <a:p>
            <a:pPr marL="647702" indent="-323851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Quicksand Bold"/>
              </a:rPr>
              <a:t>Texas Healthy Women’s Program.</a:t>
            </a:r>
          </a:p>
          <a:p>
            <a:pPr algn="ctr">
              <a:lnSpc>
                <a:spcPts val="4200"/>
              </a:lnSpc>
            </a:pP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Quicksand Bold"/>
              </a:rPr>
              <a:t>3 </a:t>
            </a:r>
            <a:r>
              <a:rPr lang="en-US" sz="3000">
                <a:solidFill>
                  <a:srgbClr val="000000"/>
                </a:solidFill>
                <a:latin typeface="Quicksand Bold"/>
              </a:rPr>
              <a:t>Presenters</a:t>
            </a:r>
          </a:p>
          <a:p>
            <a:pPr marL="647702" indent="-323851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Quicksand Bold"/>
              </a:rPr>
              <a:t>Gilead Science-Oscar Perez</a:t>
            </a:r>
          </a:p>
          <a:p>
            <a:pPr marL="647702" indent="-323851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Quicksand Bold"/>
              </a:rPr>
              <a:t>Operation Brave Peer Group</a:t>
            </a:r>
          </a:p>
          <a:p>
            <a:pPr marL="647702" indent="-323851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Quicksand Bold"/>
              </a:rPr>
              <a:t>Social Media influencer-Janeli Alejandra</a:t>
            </a:r>
          </a:p>
          <a:p>
            <a:pPr algn="ctr">
              <a:lnSpc>
                <a:spcPts val="4200"/>
              </a:lnSpc>
            </a:pP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Quicksand Bold"/>
              </a:rPr>
              <a:t> 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Quicksand Bold"/>
              </a:rPr>
              <a:t> 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Quicksand Bold"/>
              </a:rPr>
              <a:t>. </a:t>
            </a:r>
          </a:p>
          <a:p>
            <a:pPr algn="ctr">
              <a:lnSpc>
                <a:spcPts val="4200"/>
              </a:lnSpc>
            </a:pPr>
          </a:p>
          <a:p>
            <a:pPr algn="ctr">
              <a:lnSpc>
                <a:spcPts val="4200"/>
              </a:lnSpc>
            </a:pPr>
          </a:p>
        </p:txBody>
      </p:sp>
      <p:sp>
        <p:nvSpPr>
          <p:cNvPr name="TextBox 6" id="6"/>
          <p:cNvSpPr txBox="true"/>
          <p:nvPr/>
        </p:nvSpPr>
        <p:spPr>
          <a:xfrm rot="0">
            <a:off x="8896919" y="550393"/>
            <a:ext cx="8287426" cy="12871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79"/>
              </a:lnSpc>
            </a:pPr>
            <a:r>
              <a:rPr lang="en-US" sz="3699">
                <a:solidFill>
                  <a:srgbClr val="000000"/>
                </a:solidFill>
                <a:latin typeface="Quicksand Bold"/>
              </a:rPr>
              <a:t>National Women and Girls HIV/ AIDS</a:t>
            </a:r>
          </a:p>
          <a:p>
            <a:pPr algn="ctr">
              <a:lnSpc>
                <a:spcPts val="5179"/>
              </a:lnSpc>
            </a:pPr>
            <a:r>
              <a:rPr lang="en-US" sz="3699">
                <a:solidFill>
                  <a:srgbClr val="000000"/>
                </a:solidFill>
                <a:latin typeface="Quicksand Bold"/>
              </a:rPr>
              <a:t> Awareness Day </a:t>
            </a: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41780" y="681051"/>
            <a:ext cx="4886464" cy="2727536"/>
          </a:xfrm>
          <a:custGeom>
            <a:avLst/>
            <a:gdLst/>
            <a:ahLst/>
            <a:cxnLst/>
            <a:rect r="r" b="b" t="t" l="l"/>
            <a:pathLst>
              <a:path h="2727536" w="4886464">
                <a:moveTo>
                  <a:pt x="0" y="0"/>
                </a:moveTo>
                <a:lnTo>
                  <a:pt x="4886464" y="0"/>
                </a:lnTo>
                <a:lnTo>
                  <a:pt x="4886464" y="2727536"/>
                </a:lnTo>
                <a:lnTo>
                  <a:pt x="0" y="27275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933450" y="6418731"/>
            <a:ext cx="4494794" cy="3187218"/>
          </a:xfrm>
          <a:custGeom>
            <a:avLst/>
            <a:gdLst/>
            <a:ahLst/>
            <a:cxnLst/>
            <a:rect r="r" b="b" t="t" l="l"/>
            <a:pathLst>
              <a:path h="3187218" w="4494794">
                <a:moveTo>
                  <a:pt x="0" y="0"/>
                </a:moveTo>
                <a:lnTo>
                  <a:pt x="4494794" y="0"/>
                </a:lnTo>
                <a:lnTo>
                  <a:pt x="4494794" y="3187218"/>
                </a:lnTo>
                <a:lnTo>
                  <a:pt x="0" y="31872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5" id="5"/>
          <p:cNvSpPr/>
          <p:nvPr/>
        </p:nvSpPr>
        <p:spPr>
          <a:xfrm flipH="false" flipV="false" rot="0">
            <a:off x="12859756" y="681051"/>
            <a:ext cx="4494794" cy="3187218"/>
          </a:xfrm>
          <a:custGeom>
            <a:avLst/>
            <a:gdLst/>
            <a:ahLst/>
            <a:cxnLst/>
            <a:rect r="r" b="b" t="t" l="l"/>
            <a:pathLst>
              <a:path h="3187218" w="4494794">
                <a:moveTo>
                  <a:pt x="0" y="0"/>
                </a:moveTo>
                <a:lnTo>
                  <a:pt x="4494794" y="0"/>
                </a:lnTo>
                <a:lnTo>
                  <a:pt x="4494794" y="3187218"/>
                </a:lnTo>
                <a:lnTo>
                  <a:pt x="0" y="31872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6" id="6"/>
          <p:cNvSpPr/>
          <p:nvPr/>
        </p:nvSpPr>
        <p:spPr>
          <a:xfrm flipH="false" flipV="false" rot="0">
            <a:off x="12859756" y="3909818"/>
            <a:ext cx="4494794" cy="2508913"/>
          </a:xfrm>
          <a:custGeom>
            <a:avLst/>
            <a:gdLst/>
            <a:ahLst/>
            <a:cxnLst/>
            <a:rect r="r" b="b" t="t" l="l"/>
            <a:pathLst>
              <a:path h="2508913" w="4494794">
                <a:moveTo>
                  <a:pt x="0" y="0"/>
                </a:moveTo>
                <a:lnTo>
                  <a:pt x="4494794" y="0"/>
                </a:lnTo>
                <a:lnTo>
                  <a:pt x="4494794" y="2508913"/>
                </a:lnTo>
                <a:lnTo>
                  <a:pt x="0" y="25089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7" id="7"/>
          <p:cNvSpPr/>
          <p:nvPr/>
        </p:nvSpPr>
        <p:spPr>
          <a:xfrm flipH="false" flipV="false" rot="0">
            <a:off x="12859756" y="6496368"/>
            <a:ext cx="4494794" cy="3031943"/>
          </a:xfrm>
          <a:custGeom>
            <a:avLst/>
            <a:gdLst/>
            <a:ahLst/>
            <a:cxnLst/>
            <a:rect r="r" b="b" t="t" l="l"/>
            <a:pathLst>
              <a:path h="3031943" w="4494794">
                <a:moveTo>
                  <a:pt x="0" y="0"/>
                </a:moveTo>
                <a:lnTo>
                  <a:pt x="4494794" y="0"/>
                </a:lnTo>
                <a:lnTo>
                  <a:pt x="4494794" y="3031944"/>
                </a:lnTo>
                <a:lnTo>
                  <a:pt x="0" y="30319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5909669" y="3338155"/>
            <a:ext cx="6468662" cy="3610689"/>
          </a:xfrm>
          <a:custGeom>
            <a:avLst/>
            <a:gdLst/>
            <a:ahLst/>
            <a:cxnLst/>
            <a:rect r="r" b="b" t="t" l="l"/>
            <a:pathLst>
              <a:path h="3610689" w="6468662">
                <a:moveTo>
                  <a:pt x="0" y="0"/>
                </a:moveTo>
                <a:lnTo>
                  <a:pt x="6468662" y="0"/>
                </a:lnTo>
                <a:lnTo>
                  <a:pt x="6468662" y="3610690"/>
                </a:lnTo>
                <a:lnTo>
                  <a:pt x="0" y="36106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9" id="9"/>
          <p:cNvSpPr/>
          <p:nvPr/>
        </p:nvSpPr>
        <p:spPr>
          <a:xfrm flipH="false" flipV="false" rot="-1798045">
            <a:off x="10945845" y="3809474"/>
            <a:ext cx="1369529" cy="618626"/>
          </a:xfrm>
          <a:custGeom>
            <a:avLst/>
            <a:gdLst/>
            <a:ahLst/>
            <a:cxnLst/>
            <a:rect r="r" b="b" t="t" l="l"/>
            <a:pathLst>
              <a:path h="618626" w="1369529">
                <a:moveTo>
                  <a:pt x="0" y="0"/>
                </a:moveTo>
                <a:lnTo>
                  <a:pt x="1369528" y="0"/>
                </a:lnTo>
                <a:lnTo>
                  <a:pt x="1369528" y="618626"/>
                </a:lnTo>
                <a:lnTo>
                  <a:pt x="0" y="6186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9069146">
            <a:off x="5929829" y="5735817"/>
            <a:ext cx="1425955" cy="644114"/>
          </a:xfrm>
          <a:custGeom>
            <a:avLst/>
            <a:gdLst/>
            <a:ahLst/>
            <a:cxnLst/>
            <a:rect r="r" b="b" t="t" l="l"/>
            <a:pathLst>
              <a:path h="644114" w="1425955">
                <a:moveTo>
                  <a:pt x="0" y="0"/>
                </a:moveTo>
                <a:lnTo>
                  <a:pt x="1425955" y="0"/>
                </a:lnTo>
                <a:lnTo>
                  <a:pt x="1425955" y="644113"/>
                </a:lnTo>
                <a:lnTo>
                  <a:pt x="0" y="64411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true" rot="-9093014">
            <a:off x="5988627" y="3690607"/>
            <a:ext cx="1355109" cy="675008"/>
          </a:xfrm>
          <a:custGeom>
            <a:avLst/>
            <a:gdLst/>
            <a:ahLst/>
            <a:cxnLst/>
            <a:rect r="r" b="b" t="t" l="l"/>
            <a:pathLst>
              <a:path h="675008" w="1355109">
                <a:moveTo>
                  <a:pt x="0" y="675008"/>
                </a:moveTo>
                <a:lnTo>
                  <a:pt x="1355109" y="675008"/>
                </a:lnTo>
                <a:lnTo>
                  <a:pt x="1355109" y="0"/>
                </a:lnTo>
                <a:lnTo>
                  <a:pt x="0" y="0"/>
                </a:lnTo>
                <a:lnTo>
                  <a:pt x="0" y="675008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true" rot="1820569">
            <a:off x="11153387" y="6028879"/>
            <a:ext cx="1283809" cy="639493"/>
          </a:xfrm>
          <a:custGeom>
            <a:avLst/>
            <a:gdLst/>
            <a:ahLst/>
            <a:cxnLst/>
            <a:rect r="r" b="b" t="t" l="l"/>
            <a:pathLst>
              <a:path h="639493" w="1283809">
                <a:moveTo>
                  <a:pt x="0" y="639492"/>
                </a:moveTo>
                <a:lnTo>
                  <a:pt x="1283809" y="639492"/>
                </a:lnTo>
                <a:lnTo>
                  <a:pt x="1283809" y="0"/>
                </a:lnTo>
                <a:lnTo>
                  <a:pt x="0" y="0"/>
                </a:lnTo>
                <a:lnTo>
                  <a:pt x="0" y="639492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7208211" y="3730239"/>
            <a:ext cx="3871578" cy="27537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Bobby Jones"/>
              </a:rPr>
              <a:t>WISE FAMILY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Bobby Jones"/>
              </a:rPr>
              <a:t>Holiday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Bobby Jones"/>
              </a:rPr>
              <a:t>Celebrations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176790" y="1154211"/>
            <a:ext cx="3616445" cy="12337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71"/>
              </a:lnSpc>
            </a:pPr>
            <a:r>
              <a:rPr lang="en-US" sz="2408">
                <a:solidFill>
                  <a:srgbClr val="000000"/>
                </a:solidFill>
                <a:latin typeface="Canva Sans Bold"/>
              </a:rPr>
              <a:t>Valentine’s Day</a:t>
            </a:r>
          </a:p>
          <a:p>
            <a:pPr algn="ctr">
              <a:lnSpc>
                <a:spcPts val="3371"/>
              </a:lnSpc>
            </a:pPr>
            <a:r>
              <a:rPr lang="en-US" sz="2408">
                <a:solidFill>
                  <a:srgbClr val="000000"/>
                </a:solidFill>
                <a:latin typeface="Canva Sans Bold"/>
              </a:rPr>
              <a:t>Exchange of Valentine Cards and Candy. 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367795" y="6801554"/>
            <a:ext cx="3626104" cy="16901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39"/>
              </a:lnSpc>
            </a:pPr>
            <a:r>
              <a:rPr lang="en-US" sz="2456">
                <a:solidFill>
                  <a:srgbClr val="000000"/>
                </a:solidFill>
                <a:latin typeface="Canva Sans Bold"/>
              </a:rPr>
              <a:t>Easter Celebration</a:t>
            </a:r>
          </a:p>
          <a:p>
            <a:pPr algn="ctr">
              <a:lnSpc>
                <a:spcPts val="3439"/>
              </a:lnSpc>
            </a:pPr>
          </a:p>
          <a:p>
            <a:pPr algn="ctr">
              <a:lnSpc>
                <a:spcPts val="3439"/>
              </a:lnSpc>
            </a:pPr>
            <a:r>
              <a:rPr lang="en-US" sz="2456">
                <a:solidFill>
                  <a:srgbClr val="000000"/>
                </a:solidFill>
                <a:latin typeface="Canva Sans Bold"/>
              </a:rPr>
              <a:t>Plenty of goodie bags and baked goods.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3242869" y="1009650"/>
            <a:ext cx="3728568" cy="20718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Canva Sans Bold"/>
              </a:rPr>
              <a:t>Mother’s Day</a:t>
            </a:r>
          </a:p>
          <a:p>
            <a:pPr algn="ctr">
              <a:lnSpc>
                <a:spcPts val="3360"/>
              </a:lnSpc>
            </a:pPr>
          </a:p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Canva Sans Bold"/>
              </a:rPr>
              <a:t> Sharing Inspirational words &amp; well wishes.</a:t>
            </a:r>
          </a:p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Canva Sans Bold"/>
              </a:rPr>
              <a:t>Happy Mothers Day. 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3101344" y="4114605"/>
            <a:ext cx="4110331" cy="24464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33"/>
              </a:lnSpc>
            </a:pPr>
            <a:r>
              <a:rPr lang="en-US" sz="2309">
                <a:solidFill>
                  <a:srgbClr val="000000"/>
                </a:solidFill>
                <a:latin typeface="Canva Sans Bold"/>
              </a:rPr>
              <a:t>Thanksgiving Day</a:t>
            </a:r>
          </a:p>
          <a:p>
            <a:pPr algn="ctr">
              <a:lnSpc>
                <a:spcPts val="3233"/>
              </a:lnSpc>
            </a:pPr>
          </a:p>
          <a:p>
            <a:pPr algn="ctr">
              <a:lnSpc>
                <a:spcPts val="3233"/>
              </a:lnSpc>
            </a:pPr>
            <a:r>
              <a:rPr lang="en-US" sz="2309">
                <a:solidFill>
                  <a:srgbClr val="000000"/>
                </a:solidFill>
                <a:latin typeface="Canva Sans Bold"/>
              </a:rPr>
              <a:t>A Day to give Thanks.</a:t>
            </a:r>
          </a:p>
          <a:p>
            <a:pPr algn="ctr">
              <a:lnSpc>
                <a:spcPts val="3233"/>
              </a:lnSpc>
            </a:pPr>
          </a:p>
          <a:p>
            <a:pPr algn="ctr">
              <a:lnSpc>
                <a:spcPts val="3233"/>
              </a:lnSpc>
            </a:pPr>
          </a:p>
          <a:p>
            <a:pPr algn="ctr">
              <a:lnSpc>
                <a:spcPts val="3233"/>
              </a:lnSpc>
            </a:pPr>
          </a:p>
        </p:txBody>
      </p:sp>
      <p:sp>
        <p:nvSpPr>
          <p:cNvPr name="TextBox 18" id="18"/>
          <p:cNvSpPr txBox="true"/>
          <p:nvPr/>
        </p:nvSpPr>
        <p:spPr>
          <a:xfrm rot="0">
            <a:off x="13158744" y="7307758"/>
            <a:ext cx="3896818" cy="12613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49"/>
              </a:lnSpc>
            </a:pPr>
            <a:r>
              <a:rPr lang="en-US" sz="2464">
                <a:solidFill>
                  <a:srgbClr val="000000"/>
                </a:solidFill>
                <a:latin typeface="Canva Sans Bold"/>
              </a:rPr>
              <a:t>Christmas Celebration </a:t>
            </a:r>
          </a:p>
          <a:p>
            <a:pPr algn="ctr">
              <a:lnSpc>
                <a:spcPts val="3449"/>
              </a:lnSpc>
            </a:pPr>
          </a:p>
          <a:p>
            <a:pPr algn="ctr">
              <a:lnSpc>
                <a:spcPts val="3449"/>
              </a:lnSpc>
            </a:pPr>
            <a:r>
              <a:rPr lang="en-US" sz="2464">
                <a:solidFill>
                  <a:srgbClr val="000000"/>
                </a:solidFill>
                <a:latin typeface="Canva Sans Bold"/>
              </a:rPr>
              <a:t>Gift Exchange &amp; Dinner.</a:t>
            </a:r>
          </a:p>
        </p:txBody>
      </p:sp>
      <p:sp>
        <p:nvSpPr>
          <p:cNvPr name="Freeform 19" id="19"/>
          <p:cNvSpPr/>
          <p:nvPr/>
        </p:nvSpPr>
        <p:spPr>
          <a:xfrm flipH="false" flipV="false" rot="0">
            <a:off x="6159973" y="8896789"/>
            <a:ext cx="2984027" cy="3052713"/>
          </a:xfrm>
          <a:custGeom>
            <a:avLst/>
            <a:gdLst/>
            <a:ahLst/>
            <a:cxnLst/>
            <a:rect r="r" b="b" t="t" l="l"/>
            <a:pathLst>
              <a:path h="3052713" w="2984027">
                <a:moveTo>
                  <a:pt x="0" y="0"/>
                </a:moveTo>
                <a:lnTo>
                  <a:pt x="2984027" y="0"/>
                </a:lnTo>
                <a:lnTo>
                  <a:pt x="2984027" y="3052713"/>
                </a:lnTo>
                <a:lnTo>
                  <a:pt x="0" y="305271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9428144" y="-1846716"/>
            <a:ext cx="3303290" cy="3039027"/>
          </a:xfrm>
          <a:custGeom>
            <a:avLst/>
            <a:gdLst/>
            <a:ahLst/>
            <a:cxnLst/>
            <a:rect r="r" b="b" t="t" l="l"/>
            <a:pathLst>
              <a:path h="3039027" w="3303290">
                <a:moveTo>
                  <a:pt x="0" y="0"/>
                </a:moveTo>
                <a:lnTo>
                  <a:pt x="3303290" y="0"/>
                </a:lnTo>
                <a:lnTo>
                  <a:pt x="3303290" y="3039027"/>
                </a:lnTo>
                <a:lnTo>
                  <a:pt x="0" y="303902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716338" y="4252827"/>
            <a:ext cx="4552716" cy="951932"/>
          </a:xfrm>
          <a:custGeom>
            <a:avLst/>
            <a:gdLst/>
            <a:ahLst/>
            <a:cxnLst/>
            <a:rect r="r" b="b" t="t" l="l"/>
            <a:pathLst>
              <a:path h="951932" w="4552716">
                <a:moveTo>
                  <a:pt x="0" y="0"/>
                </a:moveTo>
                <a:lnTo>
                  <a:pt x="4552716" y="0"/>
                </a:lnTo>
                <a:lnTo>
                  <a:pt x="4552716" y="951931"/>
                </a:lnTo>
                <a:lnTo>
                  <a:pt x="0" y="95193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516333" y="1298774"/>
            <a:ext cx="6526422" cy="7689451"/>
          </a:xfrm>
          <a:custGeom>
            <a:avLst/>
            <a:gdLst/>
            <a:ahLst/>
            <a:cxnLst/>
            <a:rect r="r" b="b" t="t" l="l"/>
            <a:pathLst>
              <a:path h="7689451" w="6526422">
                <a:moveTo>
                  <a:pt x="0" y="0"/>
                </a:moveTo>
                <a:lnTo>
                  <a:pt x="6526422" y="0"/>
                </a:lnTo>
                <a:lnTo>
                  <a:pt x="6526422" y="7689452"/>
                </a:lnTo>
                <a:lnTo>
                  <a:pt x="0" y="76894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9139238" y="4820023"/>
            <a:ext cx="9525" cy="5802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</a:p>
        </p:txBody>
      </p:sp>
      <p:sp>
        <p:nvSpPr>
          <p:cNvPr name="TextBox 5" id="5"/>
          <p:cNvSpPr txBox="true"/>
          <p:nvPr/>
        </p:nvSpPr>
        <p:spPr>
          <a:xfrm rot="0">
            <a:off x="1928620" y="5188605"/>
            <a:ext cx="6740290" cy="21238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Quicksand Bold"/>
              </a:rPr>
              <a:t>Date: Every 2nd Friday of the month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Quicksand Bold"/>
              </a:rPr>
              <a:t>Time: 6:00 PM-8:00PM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Quicksand Bold"/>
              </a:rPr>
              <a:t>Place: Foundation Room 5th floor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Quicksand Bold"/>
              </a:rPr>
              <a:t>@ Robert B. Green Clinic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536684" y="7815148"/>
            <a:ext cx="5524162" cy="26572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Quicksand Bold"/>
              </a:rPr>
              <a:t>To RSVP for WISE email me @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Quicksand Bold"/>
              </a:rPr>
              <a:t>Yvonne.Robles@uhtx.com or 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Quicksand Bold"/>
              </a:rPr>
              <a:t>Kelly.Roberts@uhtx.com</a:t>
            </a:r>
          </a:p>
          <a:p>
            <a:pPr algn="ctr">
              <a:lnSpc>
                <a:spcPts val="4200"/>
              </a:lnSpc>
            </a:pPr>
          </a:p>
          <a:p>
            <a:pPr algn="ctr">
              <a:lnSpc>
                <a:spcPts val="4200"/>
              </a:lnSpc>
            </a:pPr>
          </a:p>
        </p:txBody>
      </p:sp>
      <p:sp>
        <p:nvSpPr>
          <p:cNvPr name="TextBox 7" id="7"/>
          <p:cNvSpPr txBox="true"/>
          <p:nvPr/>
        </p:nvSpPr>
        <p:spPr>
          <a:xfrm rot="0">
            <a:off x="292270" y="962025"/>
            <a:ext cx="10224063" cy="37238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Quicksand Bold"/>
              </a:rPr>
              <a:t>Living with HIV does not mean you are alone.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Quicksand Bold"/>
              </a:rPr>
              <a:t>Come meet women in a supportive and private 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Quicksand Bold"/>
              </a:rPr>
              <a:t>setting, that encourage one another in their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Quicksand Bold"/>
              </a:rPr>
              <a:t>everyday lives, and learn to thrive with HIV! 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Quicksand Bold"/>
              </a:rPr>
              <a:t>Come join us for food, fun and activities. 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Quicksand Bold"/>
              </a:rPr>
              <a:t>Experience a Tea Party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Quicksand Bold"/>
              </a:rPr>
              <a:t>an Ice Cream Social &amp; play Bingo. </a:t>
            </a: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21678" y="8836459"/>
            <a:ext cx="4941516" cy="3170816"/>
          </a:xfrm>
          <a:custGeom>
            <a:avLst/>
            <a:gdLst/>
            <a:ahLst/>
            <a:cxnLst/>
            <a:rect r="r" b="b" t="t" l="l"/>
            <a:pathLst>
              <a:path h="3170816" w="4941516">
                <a:moveTo>
                  <a:pt x="0" y="0"/>
                </a:moveTo>
                <a:lnTo>
                  <a:pt x="4941517" y="0"/>
                </a:lnTo>
                <a:lnTo>
                  <a:pt x="4941517" y="3170815"/>
                </a:lnTo>
                <a:lnTo>
                  <a:pt x="0" y="31708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-1574327" y="7731943"/>
            <a:ext cx="2984027" cy="3052713"/>
          </a:xfrm>
          <a:custGeom>
            <a:avLst/>
            <a:gdLst/>
            <a:ahLst/>
            <a:cxnLst/>
            <a:rect r="r" b="b" t="t" l="l"/>
            <a:pathLst>
              <a:path h="3052713" w="2984027">
                <a:moveTo>
                  <a:pt x="0" y="0"/>
                </a:moveTo>
                <a:lnTo>
                  <a:pt x="2984027" y="0"/>
                </a:lnTo>
                <a:lnTo>
                  <a:pt x="2984027" y="3052714"/>
                </a:lnTo>
                <a:lnTo>
                  <a:pt x="0" y="30527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649673" y="8838318"/>
            <a:ext cx="4552716" cy="951932"/>
          </a:xfrm>
          <a:custGeom>
            <a:avLst/>
            <a:gdLst/>
            <a:ahLst/>
            <a:cxnLst/>
            <a:rect r="r" b="b" t="t" l="l"/>
            <a:pathLst>
              <a:path h="951932" w="4552716">
                <a:moveTo>
                  <a:pt x="0" y="0"/>
                </a:moveTo>
                <a:lnTo>
                  <a:pt x="4552716" y="0"/>
                </a:lnTo>
                <a:lnTo>
                  <a:pt x="4552716" y="951932"/>
                </a:lnTo>
                <a:lnTo>
                  <a:pt x="0" y="9519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838700">
            <a:off x="-3636569" y="287640"/>
            <a:ext cx="4932586" cy="4645843"/>
          </a:xfrm>
          <a:custGeom>
            <a:avLst/>
            <a:gdLst/>
            <a:ahLst/>
            <a:cxnLst/>
            <a:rect r="r" b="b" t="t" l="l"/>
            <a:pathLst>
              <a:path h="4645843" w="4932586">
                <a:moveTo>
                  <a:pt x="0" y="0"/>
                </a:moveTo>
                <a:lnTo>
                  <a:pt x="4932587" y="0"/>
                </a:lnTo>
                <a:lnTo>
                  <a:pt x="4932587" y="4645844"/>
                </a:lnTo>
                <a:lnTo>
                  <a:pt x="0" y="46458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7" id="7"/>
          <p:cNvSpPr/>
          <p:nvPr/>
        </p:nvSpPr>
        <p:spPr>
          <a:xfrm flipH="false" flipV="false" rot="-10800000">
            <a:off x="-475250" y="-1190751"/>
            <a:ext cx="3007901" cy="2639433"/>
          </a:xfrm>
          <a:custGeom>
            <a:avLst/>
            <a:gdLst/>
            <a:ahLst/>
            <a:cxnLst/>
            <a:rect r="r" b="b" t="t" l="l"/>
            <a:pathLst>
              <a:path h="2639433" w="3007901">
                <a:moveTo>
                  <a:pt x="0" y="0"/>
                </a:moveTo>
                <a:lnTo>
                  <a:pt x="3007900" y="0"/>
                </a:lnTo>
                <a:lnTo>
                  <a:pt x="3007900" y="2639433"/>
                </a:lnTo>
                <a:lnTo>
                  <a:pt x="0" y="263943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2620143">
            <a:off x="17459546" y="3137519"/>
            <a:ext cx="4932586" cy="4645843"/>
          </a:xfrm>
          <a:custGeom>
            <a:avLst/>
            <a:gdLst/>
            <a:ahLst/>
            <a:cxnLst/>
            <a:rect r="r" b="b" t="t" l="l"/>
            <a:pathLst>
              <a:path h="4645843" w="4932586">
                <a:moveTo>
                  <a:pt x="0" y="0"/>
                </a:moveTo>
                <a:lnTo>
                  <a:pt x="4932586" y="0"/>
                </a:lnTo>
                <a:lnTo>
                  <a:pt x="4932586" y="4645844"/>
                </a:lnTo>
                <a:lnTo>
                  <a:pt x="0" y="46458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9" id="9"/>
          <p:cNvSpPr/>
          <p:nvPr/>
        </p:nvSpPr>
        <p:spPr>
          <a:xfrm flipH="false" flipV="false" rot="0">
            <a:off x="17259300" y="1690063"/>
            <a:ext cx="2984027" cy="3052713"/>
          </a:xfrm>
          <a:custGeom>
            <a:avLst/>
            <a:gdLst/>
            <a:ahLst/>
            <a:cxnLst/>
            <a:rect r="r" b="b" t="t" l="l"/>
            <a:pathLst>
              <a:path h="3052713" w="2984027">
                <a:moveTo>
                  <a:pt x="0" y="0"/>
                </a:moveTo>
                <a:lnTo>
                  <a:pt x="2984027" y="0"/>
                </a:lnTo>
                <a:lnTo>
                  <a:pt x="2984027" y="3052713"/>
                </a:lnTo>
                <a:lnTo>
                  <a:pt x="0" y="305271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7786278" y="-1507334"/>
            <a:ext cx="6236488" cy="2536034"/>
          </a:xfrm>
          <a:custGeom>
            <a:avLst/>
            <a:gdLst/>
            <a:ahLst/>
            <a:cxnLst/>
            <a:rect r="r" b="b" t="t" l="l"/>
            <a:pathLst>
              <a:path h="2536034" w="6236488">
                <a:moveTo>
                  <a:pt x="0" y="0"/>
                </a:moveTo>
                <a:lnTo>
                  <a:pt x="6236488" y="0"/>
                </a:lnTo>
                <a:lnTo>
                  <a:pt x="6236488" y="2536034"/>
                </a:lnTo>
                <a:lnTo>
                  <a:pt x="0" y="253603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2853528" y="-2010327"/>
            <a:ext cx="3303290" cy="3039027"/>
          </a:xfrm>
          <a:custGeom>
            <a:avLst/>
            <a:gdLst/>
            <a:ahLst/>
            <a:cxnLst/>
            <a:rect r="r" b="b" t="t" l="l"/>
            <a:pathLst>
              <a:path h="3039027" w="3303290">
                <a:moveTo>
                  <a:pt x="0" y="0"/>
                </a:moveTo>
                <a:lnTo>
                  <a:pt x="3303291" y="0"/>
                </a:lnTo>
                <a:lnTo>
                  <a:pt x="3303291" y="3039027"/>
                </a:lnTo>
                <a:lnTo>
                  <a:pt x="0" y="303902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3121073" y="415972"/>
            <a:ext cx="3036038" cy="612728"/>
          </a:xfrm>
          <a:custGeom>
            <a:avLst/>
            <a:gdLst/>
            <a:ahLst/>
            <a:cxnLst/>
            <a:rect r="r" b="b" t="t" l="l"/>
            <a:pathLst>
              <a:path h="612728" w="3036038">
                <a:moveTo>
                  <a:pt x="0" y="0"/>
                </a:moveTo>
                <a:lnTo>
                  <a:pt x="3036038" y="0"/>
                </a:lnTo>
                <a:lnTo>
                  <a:pt x="3036038" y="612728"/>
                </a:lnTo>
                <a:lnTo>
                  <a:pt x="0" y="61272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838700">
            <a:off x="14505174" y="9257418"/>
            <a:ext cx="4932586" cy="4645843"/>
          </a:xfrm>
          <a:custGeom>
            <a:avLst/>
            <a:gdLst/>
            <a:ahLst/>
            <a:cxnLst/>
            <a:rect r="r" b="b" t="t" l="l"/>
            <a:pathLst>
              <a:path h="4645843" w="4932586">
                <a:moveTo>
                  <a:pt x="0" y="0"/>
                </a:moveTo>
                <a:lnTo>
                  <a:pt x="4932586" y="0"/>
                </a:lnTo>
                <a:lnTo>
                  <a:pt x="4932586" y="4645844"/>
                </a:lnTo>
                <a:lnTo>
                  <a:pt x="0" y="46458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14" id="14"/>
          <p:cNvSpPr txBox="true"/>
          <p:nvPr/>
        </p:nvSpPr>
        <p:spPr>
          <a:xfrm rot="0">
            <a:off x="3792713" y="2896235"/>
            <a:ext cx="10702574" cy="47326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859"/>
              </a:lnSpc>
            </a:pPr>
            <a:r>
              <a:rPr lang="en-US" sz="18999" spc="-455">
                <a:solidFill>
                  <a:srgbClr val="000000"/>
                </a:solidFill>
                <a:latin typeface="Bobby Jones"/>
              </a:rPr>
              <a:t>THANK YOU VERY MUCH</a:t>
            </a:r>
          </a:p>
        </p:txBody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DAGA0hdLIcQ</dc:identifier>
  <dcterms:modified xsi:type="dcterms:W3CDTF">2011-08-01T06:04:30Z</dcterms:modified>
  <cp:revision>1</cp:revision>
  <dc:title>FAM210 &amp; WISE Presentation</dc:title>
</cp:coreProperties>
</file>